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9" r:id="rId2"/>
    <p:sldId id="276" r:id="rId3"/>
  </p:sldIdLst>
  <p:sldSz cx="9144000" cy="6858000" type="screen4x3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9CC"/>
    <a:srgbClr val="2FDCF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5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7859F8E-B816-414E-8B39-3039454BD2ED}" type="datetimeFigureOut">
              <a:rPr lang="de-DE" smtClean="0"/>
              <a:t>07.02.2019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AF82DD82-F9AC-4682-A66B-66D738DA2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43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904184" cy="365125"/>
          </a:xfrm>
        </p:spPr>
        <p:txBody>
          <a:bodyPr/>
          <a:lstStyle/>
          <a:p>
            <a:r>
              <a:rPr lang="de-DE" dirty="0" smtClean="0"/>
              <a:t>© </a:t>
            </a:r>
            <a:r>
              <a:rPr lang="de-DE" dirty="0" err="1" smtClean="0"/>
              <a:t>TeamChiemsee</a:t>
            </a:r>
            <a:r>
              <a:rPr lang="de-DE" dirty="0" smtClean="0"/>
              <a:t>, Entwicklungsforum für Führung &amp; Gesundheit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80312" y="6309320"/>
            <a:ext cx="1306488" cy="365125"/>
          </a:xfrm>
        </p:spPr>
        <p:txBody>
          <a:bodyPr/>
          <a:lstStyle/>
          <a:p>
            <a:fld id="{623DE80E-BF1C-42CC-B92D-8A46E6562F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40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72816"/>
            <a:ext cx="8229600" cy="4464496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TeamChiemsee, Entwicklungsforum für Führung, Gesundheit &amp; Resilienz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E80E-BF1C-42CC-B92D-8A46E6562F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97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72816"/>
            <a:ext cx="6019800" cy="4353347"/>
          </a:xfrm>
        </p:spPr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TeamChiemsee, Entwicklungsforum für Führung, Gesundheit &amp; Resilienz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E80E-BF1C-42CC-B92D-8A46E6562F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52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97971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TeamChiemsee, Entwicklungsforum für Führung, Gesundheit &amp; Resilienz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E80E-BF1C-42CC-B92D-8A46E6562F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06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39752" y="6381328"/>
            <a:ext cx="4904184" cy="365125"/>
          </a:xfrm>
        </p:spPr>
        <p:txBody>
          <a:bodyPr/>
          <a:lstStyle/>
          <a:p>
            <a:r>
              <a:rPr lang="de-DE" dirty="0" smtClean="0"/>
              <a:t>© </a:t>
            </a:r>
            <a:r>
              <a:rPr lang="de-DE" dirty="0" err="1" smtClean="0"/>
              <a:t>TeamChiemsee</a:t>
            </a:r>
            <a:r>
              <a:rPr lang="de-DE" dirty="0" smtClean="0"/>
              <a:t>, Entwicklungsforum für Führung, Gesundheit &amp; Resilienz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E80E-BF1C-42CC-B92D-8A46E6562F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50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525963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TeamChiemsee, Entwicklungsforum für Führung, Gesundheit &amp; Resilienz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E80E-BF1C-42CC-B92D-8A46E6562FC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4572000" y="1700808"/>
            <a:ext cx="4038600" cy="4525963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58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7912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18891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TeamChiemsee, Entwicklungsforum für Führung, Gesundheit &amp; Resilienz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E80E-BF1C-42CC-B92D-8A46E6562FC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39552" y="170080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14"/>
          </p:nvPr>
        </p:nvSpPr>
        <p:spPr>
          <a:xfrm>
            <a:off x="539552" y="2340570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046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TeamChiemsee, Entwicklungsforum für Führung, Gesundheit &amp; Resilienz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E80E-BF1C-42CC-B92D-8A46E6562F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79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TeamChiemsee, Entwicklungsforum für Führung, Gesundheit &amp; Resilienz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E80E-BF1C-42CC-B92D-8A46E6562F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26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TeamChiemsee, Entwicklungsforum für Führung, Gesundheit &amp; Resilienz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E80E-BF1C-42CC-B92D-8A46E6562F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71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TeamChiemsee, Entwicklungsforum für Führung, Gesundheit &amp; Resilienz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E80E-BF1C-42CC-B92D-8A46E6562F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50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67744" y="6381328"/>
            <a:ext cx="4904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© </a:t>
            </a:r>
            <a:r>
              <a:rPr lang="de-DE" dirty="0" err="1" smtClean="0"/>
              <a:t>TeamChiemsee</a:t>
            </a:r>
            <a:r>
              <a:rPr lang="de-DE" dirty="0" smtClean="0"/>
              <a:t>, Entwicklungsforum für Führung, Gesundheit &amp; Resilienz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DE80E-BF1C-42CC-B92D-8A46E6562FC5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0" t="26246" b="39707"/>
          <a:stretch/>
        </p:blipFill>
        <p:spPr bwMode="auto">
          <a:xfrm>
            <a:off x="9178" y="1"/>
            <a:ext cx="9143999" cy="16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>
          <a:xfrm>
            <a:off x="5309376" y="44624"/>
            <a:ext cx="385293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de-DE" sz="2200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TeamChiemsee</a:t>
            </a:r>
            <a:endParaRPr lang="de-DE" sz="22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r>
              <a:rPr lang="de-DE" sz="1500" b="1" kern="1200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Unternehmen bewegen. </a:t>
            </a:r>
            <a:r>
              <a:rPr lang="de-DE" sz="1500" b="1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Menschen begleiten</a:t>
            </a:r>
            <a:r>
              <a:rPr lang="de-DE" sz="1400" b="1" kern="1200" dirty="0" smtClean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0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60289" y="6296779"/>
            <a:ext cx="2955751" cy="365125"/>
          </a:xfrm>
        </p:spPr>
        <p:txBody>
          <a:bodyPr/>
          <a:lstStyle/>
          <a:p>
            <a:pPr algn="l"/>
            <a:r>
              <a:rPr lang="de-DE" sz="800" dirty="0"/>
              <a:t>© </a:t>
            </a:r>
            <a:r>
              <a:rPr lang="de-DE" sz="800" b="1" dirty="0" err="1"/>
              <a:t>TeamChiemsee</a:t>
            </a:r>
            <a:r>
              <a:rPr lang="de-DE" sz="800" b="1" dirty="0"/>
              <a:t>,</a:t>
            </a:r>
            <a:r>
              <a:rPr lang="de-DE" sz="800" dirty="0"/>
              <a:t> </a:t>
            </a:r>
            <a:r>
              <a:rPr lang="de-DE" sz="800" b="1" dirty="0">
                <a:solidFill>
                  <a:schemeClr val="accent6">
                    <a:lumMod val="75000"/>
                  </a:schemeClr>
                </a:solidFill>
              </a:rPr>
              <a:t>Unternehmen bewegen. </a:t>
            </a:r>
            <a:r>
              <a:rPr lang="de-DE" sz="800" b="1" dirty="0">
                <a:solidFill>
                  <a:srgbClr val="0070C0"/>
                </a:solidFill>
              </a:rPr>
              <a:t>Menschen begleiten.</a:t>
            </a:r>
            <a:endParaRPr lang="de-DE" sz="800" dirty="0"/>
          </a:p>
        </p:txBody>
      </p:sp>
      <p:sp>
        <p:nvSpPr>
          <p:cNvPr id="3" name="Textfeld 2"/>
          <p:cNvSpPr txBox="1"/>
          <p:nvPr/>
        </p:nvSpPr>
        <p:spPr>
          <a:xfrm>
            <a:off x="2811809" y="1916832"/>
            <a:ext cx="584218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1" dirty="0" smtClean="0">
                <a:solidFill>
                  <a:schemeClr val="tx2"/>
                </a:solidFill>
              </a:rPr>
              <a:t>„Es sind nicht die Dinge selbst, die uns berühren, sondern die Sicht, die wir auf die Dinge haben.“ </a:t>
            </a:r>
            <a:r>
              <a:rPr lang="de-DE" sz="1200" i="1" dirty="0" err="1" smtClean="0">
                <a:solidFill>
                  <a:schemeClr val="tx2"/>
                </a:solidFill>
              </a:rPr>
              <a:t>Epiket</a:t>
            </a:r>
            <a:endParaRPr lang="de-DE" sz="1200" i="1" dirty="0" smtClean="0">
              <a:solidFill>
                <a:schemeClr val="tx2"/>
              </a:solidFill>
            </a:endParaRPr>
          </a:p>
          <a:p>
            <a:endParaRPr lang="de-DE" sz="1200" i="1" dirty="0" smtClean="0">
              <a:solidFill>
                <a:schemeClr val="tx2"/>
              </a:solidFill>
            </a:endParaRPr>
          </a:p>
          <a:p>
            <a:r>
              <a:rPr lang="de-DE" sz="1200" dirty="0">
                <a:solidFill>
                  <a:srgbClr val="002060"/>
                </a:solidFill>
              </a:rPr>
              <a:t>Es gibt Menschen, die trotz Misserfolg den Kopf nicht in den Sand stecken. Sie erholen sich schnell von Rückschlägen und gehen daraus souverän hervor. Dahinter steckt </a:t>
            </a:r>
            <a:r>
              <a:rPr lang="de-DE" sz="1200" dirty="0" smtClean="0">
                <a:solidFill>
                  <a:srgbClr val="002060"/>
                </a:solidFill>
              </a:rPr>
              <a:t>die Fähigkeit der </a:t>
            </a:r>
            <a:r>
              <a:rPr lang="de-DE" sz="1200" b="1" dirty="0" smtClean="0">
                <a:solidFill>
                  <a:srgbClr val="002060"/>
                </a:solidFill>
              </a:rPr>
              <a:t>Resilienz!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smtClean="0">
                <a:solidFill>
                  <a:srgbClr val="002060"/>
                </a:solidFill>
              </a:rPr>
              <a:t>Sie </a:t>
            </a:r>
            <a:r>
              <a:rPr lang="de-DE" sz="1200" dirty="0">
                <a:solidFill>
                  <a:srgbClr val="002060"/>
                </a:solidFill>
              </a:rPr>
              <a:t>beschreibt alle uns zur Verfügung stehenden Bewältigungsstrategien, die uns helfen Belastungen, </a:t>
            </a:r>
            <a:r>
              <a:rPr lang="de-DE" sz="1200" dirty="0" smtClean="0">
                <a:solidFill>
                  <a:srgbClr val="002060"/>
                </a:solidFill>
              </a:rPr>
              <a:t>Krisen und </a:t>
            </a:r>
            <a:r>
              <a:rPr lang="de-DE" sz="1200" dirty="0">
                <a:solidFill>
                  <a:srgbClr val="002060"/>
                </a:solidFill>
              </a:rPr>
              <a:t>Herausforderungen gesund zu überstehen</a:t>
            </a:r>
            <a:r>
              <a:rPr lang="de-DE" sz="1200" dirty="0" smtClean="0">
                <a:solidFill>
                  <a:srgbClr val="002060"/>
                </a:solidFill>
              </a:rPr>
              <a:t>. Diese Fähigkeit wird oft als „Strategie des Stehaufmännchens“ bezeichnet. </a:t>
            </a:r>
          </a:p>
          <a:p>
            <a:endParaRPr lang="de-DE" sz="1200" dirty="0">
              <a:solidFill>
                <a:srgbClr val="002060"/>
              </a:solidFill>
            </a:endParaRPr>
          </a:p>
          <a:p>
            <a:r>
              <a:rPr lang="de-DE" sz="1200" dirty="0" smtClean="0">
                <a:solidFill>
                  <a:srgbClr val="002060"/>
                </a:solidFill>
              </a:rPr>
              <a:t>Was Sie von dieser Strategie lernen können und wie Sie Ihre </a:t>
            </a:r>
            <a:r>
              <a:rPr lang="de-DE" sz="1200" dirty="0">
                <a:solidFill>
                  <a:srgbClr val="002060"/>
                </a:solidFill>
              </a:rPr>
              <a:t>eigenen Ressourcen noch besser </a:t>
            </a:r>
            <a:r>
              <a:rPr lang="de-DE" sz="1200" dirty="0" smtClean="0">
                <a:solidFill>
                  <a:srgbClr val="002060"/>
                </a:solidFill>
              </a:rPr>
              <a:t>nutzen können, lernen Sie in unseren Trainings.</a:t>
            </a:r>
            <a:r>
              <a:rPr lang="de-DE" sz="1200" dirty="0">
                <a:solidFill>
                  <a:srgbClr val="002060"/>
                </a:solidFill>
              </a:rPr>
              <a:t> Dabei betrachten und analysieren Sie Ihre individuelle Situation, erarbeiten Sie </a:t>
            </a:r>
            <a:r>
              <a:rPr lang="de-DE" sz="1200" dirty="0" smtClean="0">
                <a:solidFill>
                  <a:srgbClr val="002060"/>
                </a:solidFill>
              </a:rPr>
              <a:t>einen </a:t>
            </a:r>
            <a:r>
              <a:rPr lang="de-DE" sz="1200" dirty="0">
                <a:solidFill>
                  <a:srgbClr val="002060"/>
                </a:solidFill>
              </a:rPr>
              <a:t>Maßstab für das eigene Handeln und stellen den Zugang zu Ihren inneren Ressourcen her. </a:t>
            </a:r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58021" y="188640"/>
            <a:ext cx="46801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Resilienz </a:t>
            </a:r>
            <a:r>
              <a:rPr lang="de-DE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endParaRPr lang="de-DE" sz="3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mentale </a:t>
            </a:r>
            <a:r>
              <a:rPr lang="de-DE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emotionale Immunsystem stärken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9" y="1844824"/>
            <a:ext cx="241123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65" y="4603591"/>
            <a:ext cx="2155725" cy="188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41065" y="4551601"/>
            <a:ext cx="6157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6">
                    <a:lumMod val="75000"/>
                  </a:schemeClr>
                </a:solidFill>
              </a:rPr>
              <a:t>RESILIENZ ist </a:t>
            </a:r>
            <a:r>
              <a:rPr lang="de-DE" sz="1400" b="1" dirty="0" smtClean="0">
                <a:solidFill>
                  <a:schemeClr val="accent6">
                    <a:lumMod val="75000"/>
                  </a:schemeClr>
                </a:solidFill>
              </a:rPr>
              <a:t>trainierbar!</a:t>
            </a:r>
          </a:p>
          <a:p>
            <a:r>
              <a:rPr lang="de-DE" sz="1200" dirty="0">
                <a:solidFill>
                  <a:srgbClr val="002060"/>
                </a:solidFill>
              </a:rPr>
              <a:t>Um individuelle </a:t>
            </a:r>
            <a:r>
              <a:rPr lang="de-DE" sz="1200" dirty="0" smtClean="0">
                <a:solidFill>
                  <a:srgbClr val="002060"/>
                </a:solidFill>
              </a:rPr>
              <a:t>Denk- und Verhaltensmuster </a:t>
            </a:r>
            <a:r>
              <a:rPr lang="de-DE" sz="1200" dirty="0">
                <a:solidFill>
                  <a:srgbClr val="002060"/>
                </a:solidFill>
              </a:rPr>
              <a:t>nachhaltig zu verändern, ist ein persönlicher Entwicklungsprozess erforderlich, der sich bei einem </a:t>
            </a:r>
            <a:r>
              <a:rPr lang="de-DE" sz="1200" dirty="0" smtClean="0">
                <a:solidFill>
                  <a:srgbClr val="002060"/>
                </a:solidFill>
              </a:rPr>
              <a:t>Resilienz Training </a:t>
            </a:r>
            <a:r>
              <a:rPr lang="de-DE" sz="1200" dirty="0">
                <a:solidFill>
                  <a:srgbClr val="002060"/>
                </a:solidFill>
              </a:rPr>
              <a:t>an </a:t>
            </a:r>
            <a:r>
              <a:rPr lang="de-DE" sz="1200" dirty="0" smtClean="0">
                <a:solidFill>
                  <a:srgbClr val="002060"/>
                </a:solidFill>
              </a:rPr>
              <a:t>Prinzipien orientiert, wie:</a:t>
            </a:r>
          </a:p>
          <a:p>
            <a:r>
              <a:rPr lang="de-DE" sz="1200" dirty="0" smtClean="0">
                <a:solidFill>
                  <a:srgbClr val="002060"/>
                </a:solidFill>
              </a:rPr>
              <a:t>Respektvoll und menschlich</a:t>
            </a:r>
          </a:p>
          <a:p>
            <a:r>
              <a:rPr lang="de-DE" sz="1200" dirty="0" smtClean="0">
                <a:solidFill>
                  <a:srgbClr val="002060"/>
                </a:solidFill>
              </a:rPr>
              <a:t>Individuell und praxisnah</a:t>
            </a:r>
          </a:p>
          <a:p>
            <a:r>
              <a:rPr lang="de-DE" sz="1200" dirty="0" smtClean="0">
                <a:solidFill>
                  <a:srgbClr val="002060"/>
                </a:solidFill>
              </a:rPr>
              <a:t>Spaß- und freudbetont</a:t>
            </a:r>
          </a:p>
          <a:p>
            <a:r>
              <a:rPr lang="de-DE" sz="1200" dirty="0" smtClean="0">
                <a:solidFill>
                  <a:srgbClr val="002060"/>
                </a:solidFill>
              </a:rPr>
              <a:t>Gesundheitsförderlich</a:t>
            </a:r>
          </a:p>
          <a:p>
            <a:r>
              <a:rPr lang="de-DE" sz="1200" b="1" dirty="0" smtClean="0">
                <a:solidFill>
                  <a:srgbClr val="002060"/>
                </a:solidFill>
              </a:rPr>
              <a:t>Nachhaltig!</a:t>
            </a:r>
            <a:r>
              <a:rPr lang="de-DE" sz="1200" dirty="0" smtClean="0"/>
              <a:t>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247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4572000" y="1916832"/>
            <a:ext cx="4257800" cy="3672408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de-DE" sz="1400" b="1" dirty="0">
                <a:latin typeface="+mn-lt"/>
              </a:rPr>
              <a:t>Inhalte: </a:t>
            </a:r>
          </a:p>
          <a:p>
            <a:r>
              <a:rPr lang="de-DE" sz="1200" dirty="0" smtClean="0">
                <a:latin typeface="+mn-lt"/>
              </a:rPr>
              <a:t>Individueller </a:t>
            </a:r>
            <a:r>
              <a:rPr lang="de-DE" sz="1200" dirty="0" smtClean="0">
                <a:latin typeface="+mn-lt"/>
              </a:rPr>
              <a:t>Resilienz-Check </a:t>
            </a:r>
            <a:r>
              <a:rPr lang="de-DE" sz="1200" dirty="0" smtClean="0">
                <a:latin typeface="+mn-lt"/>
              </a:rPr>
              <a:t>zu </a:t>
            </a:r>
            <a:r>
              <a:rPr lang="de-DE" sz="1200" dirty="0">
                <a:latin typeface="+mn-lt"/>
              </a:rPr>
              <a:t>den 7 </a:t>
            </a:r>
            <a:r>
              <a:rPr lang="de-DE" sz="1200" dirty="0" smtClean="0">
                <a:latin typeface="+mn-lt"/>
              </a:rPr>
              <a:t>Faktoren </a:t>
            </a:r>
            <a:r>
              <a:rPr lang="de-DE" sz="1200" dirty="0">
                <a:latin typeface="+mn-lt"/>
              </a:rPr>
              <a:t>der Resilienz</a:t>
            </a:r>
          </a:p>
          <a:p>
            <a:pPr lvl="0"/>
            <a:r>
              <a:rPr lang="de-DE" sz="1200" dirty="0" smtClean="0">
                <a:latin typeface="+mn-lt"/>
              </a:rPr>
              <a:t>Erstellen eines persönlichen </a:t>
            </a:r>
            <a:r>
              <a:rPr lang="de-DE" sz="1200" dirty="0">
                <a:latin typeface="+mn-lt"/>
              </a:rPr>
              <a:t>Resilienz-Leitbild </a:t>
            </a:r>
            <a:endParaRPr lang="de-DE" sz="1200" dirty="0" smtClean="0">
              <a:latin typeface="+mn-lt"/>
            </a:endParaRPr>
          </a:p>
          <a:p>
            <a:r>
              <a:rPr lang="de-DE" sz="1200" dirty="0" smtClean="0">
                <a:latin typeface="+mn-lt"/>
              </a:rPr>
              <a:t>Wahrnehmung </a:t>
            </a:r>
            <a:r>
              <a:rPr lang="de-DE" sz="1200" dirty="0">
                <a:latin typeface="+mn-lt"/>
              </a:rPr>
              <a:t>von konstruktiven und destruktiven </a:t>
            </a:r>
            <a:r>
              <a:rPr lang="de-DE" sz="1200" dirty="0" smtClean="0">
                <a:latin typeface="+mn-lt"/>
              </a:rPr>
              <a:t>Denkmustern</a:t>
            </a:r>
          </a:p>
          <a:p>
            <a:pPr lvl="0"/>
            <a:r>
              <a:rPr lang="de-DE" sz="1200" dirty="0">
                <a:latin typeface="+mn-lt"/>
              </a:rPr>
              <a:t>Ampel-Modell als </a:t>
            </a:r>
            <a:r>
              <a:rPr lang="de-DE" sz="1200" dirty="0" smtClean="0">
                <a:latin typeface="+mn-lt"/>
              </a:rPr>
              <a:t>Frühwarnsystem kennenlernen</a:t>
            </a:r>
            <a:endParaRPr lang="de-DE" sz="1200" dirty="0">
              <a:latin typeface="+mn-lt"/>
            </a:endParaRPr>
          </a:p>
          <a:p>
            <a:pPr lvl="0"/>
            <a:r>
              <a:rPr lang="de-DE" sz="1200" dirty="0" smtClean="0">
                <a:latin typeface="+mn-lt"/>
              </a:rPr>
              <a:t>Mit </a:t>
            </a:r>
            <a:r>
              <a:rPr lang="de-DE" sz="1200" dirty="0" smtClean="0">
                <a:latin typeface="+mn-lt"/>
              </a:rPr>
              <a:t>Herausforderungen umgehen, Schwierigkeiten </a:t>
            </a:r>
            <a:r>
              <a:rPr lang="de-DE" sz="1200" dirty="0" smtClean="0">
                <a:latin typeface="+mn-lt"/>
              </a:rPr>
              <a:t>überwinden </a:t>
            </a:r>
            <a:r>
              <a:rPr lang="de-DE" sz="1200" dirty="0" smtClean="0">
                <a:latin typeface="+mn-lt"/>
              </a:rPr>
              <a:t>und </a:t>
            </a:r>
            <a:r>
              <a:rPr lang="de-DE" sz="1200" dirty="0">
                <a:latin typeface="+mn-lt"/>
              </a:rPr>
              <a:t>kritische Wendepunkte meistern</a:t>
            </a:r>
          </a:p>
          <a:p>
            <a:pPr lvl="0"/>
            <a:r>
              <a:rPr lang="de-DE" sz="1200" dirty="0" smtClean="0">
                <a:latin typeface="+mn-lt"/>
              </a:rPr>
              <a:t>Lösungsorientiertes </a:t>
            </a:r>
            <a:r>
              <a:rPr lang="de-DE" sz="1200" dirty="0" smtClean="0">
                <a:latin typeface="+mn-lt"/>
              </a:rPr>
              <a:t>Denken und Handeln an Praxissituationen entwickeln</a:t>
            </a:r>
          </a:p>
          <a:p>
            <a:pPr lvl="0"/>
            <a:r>
              <a:rPr lang="de-DE" sz="1200" dirty="0" smtClean="0">
                <a:latin typeface="+mn-lt"/>
              </a:rPr>
              <a:t>Persönliche Ressourcen und Kraftquellen erkennen und ausbauen</a:t>
            </a:r>
          </a:p>
          <a:p>
            <a:pPr lvl="0"/>
            <a:r>
              <a:rPr lang="de-DE" sz="1200" dirty="0" smtClean="0">
                <a:latin typeface="+mn-lt"/>
              </a:rPr>
              <a:t>Grenzen setzen, achten und öffnen</a:t>
            </a:r>
          </a:p>
          <a:p>
            <a:pPr lvl="0"/>
            <a:r>
              <a:rPr lang="de-DE" sz="1200" dirty="0" smtClean="0">
                <a:latin typeface="+mn-lt"/>
              </a:rPr>
              <a:t>Verhaltensänderungen im Alltag umsetzten und zu Gewohnheiten machen </a:t>
            </a:r>
            <a:endParaRPr lang="de-DE" sz="1200" dirty="0">
              <a:latin typeface="+mn-lt"/>
            </a:endParaRPr>
          </a:p>
          <a:p>
            <a:r>
              <a:rPr lang="de-DE" sz="1200" dirty="0">
                <a:latin typeface="+mn-lt"/>
              </a:rPr>
              <a:t>Die Methoden: von Achtsamkeit bis hin zu konstruktivem </a:t>
            </a:r>
            <a:r>
              <a:rPr lang="de-DE" sz="1200" dirty="0" smtClean="0">
                <a:latin typeface="+mn-lt"/>
              </a:rPr>
              <a:t>Denken</a:t>
            </a:r>
            <a:r>
              <a:rPr lang="de-DE" sz="1200" dirty="0">
                <a:latin typeface="+mn-lt"/>
                <a:cs typeface="Arial"/>
              </a:rPr>
              <a:t/>
            </a:r>
            <a:br>
              <a:rPr lang="de-DE" sz="1200" dirty="0">
                <a:latin typeface="+mn-lt"/>
                <a:cs typeface="Arial"/>
              </a:rPr>
            </a:br>
            <a:endParaRPr lang="de-DE" sz="1200" dirty="0">
              <a:latin typeface="+mn-lt"/>
              <a:cs typeface="Arial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800" dirty="0"/>
              <a:t>© </a:t>
            </a:r>
            <a:r>
              <a:rPr lang="de-DE" sz="800" b="1" dirty="0" err="1"/>
              <a:t>TeamChiemsee</a:t>
            </a:r>
            <a:r>
              <a:rPr lang="de-DE" sz="800" b="1" dirty="0"/>
              <a:t>,</a:t>
            </a:r>
            <a:r>
              <a:rPr lang="de-DE" sz="800" dirty="0"/>
              <a:t> </a:t>
            </a:r>
            <a:r>
              <a:rPr lang="de-DE" sz="800" b="1" dirty="0">
                <a:solidFill>
                  <a:schemeClr val="accent6">
                    <a:lumMod val="75000"/>
                  </a:schemeClr>
                </a:solidFill>
              </a:rPr>
              <a:t>Unternehmen bewegen. </a:t>
            </a:r>
            <a:r>
              <a:rPr lang="de-DE" sz="800" b="1" dirty="0">
                <a:solidFill>
                  <a:srgbClr val="0070C0"/>
                </a:solidFill>
              </a:rPr>
              <a:t>Menschen begleiten.</a:t>
            </a:r>
            <a:endParaRPr lang="de-DE" sz="800" dirty="0"/>
          </a:p>
        </p:txBody>
      </p:sp>
      <p:sp>
        <p:nvSpPr>
          <p:cNvPr id="11" name="Inhaltsplatzhalter 5"/>
          <p:cNvSpPr>
            <a:spLocks noGrp="1"/>
          </p:cNvSpPr>
          <p:nvPr>
            <p:ph sz="half" idx="4294967295"/>
          </p:nvPr>
        </p:nvSpPr>
        <p:spPr>
          <a:xfrm>
            <a:off x="237853" y="1895301"/>
            <a:ext cx="4046115" cy="4125987"/>
          </a:xfrm>
          <a:gradFill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b="1" dirty="0" smtClean="0">
                <a:latin typeface="+mn-lt"/>
              </a:rPr>
              <a:t>Ihr Nutzen:</a:t>
            </a:r>
            <a:endParaRPr lang="de-DE" sz="1400" b="1" dirty="0" smtClean="0">
              <a:latin typeface="+mn-lt"/>
            </a:endParaRPr>
          </a:p>
          <a:p>
            <a:pPr lvl="0"/>
            <a:r>
              <a:rPr lang="de-DE" sz="1200" dirty="0" smtClean="0">
                <a:latin typeface="+mn-lt"/>
              </a:rPr>
              <a:t>Sie kennen </a:t>
            </a:r>
            <a:r>
              <a:rPr lang="de-DE" sz="1200" dirty="0">
                <a:latin typeface="+mn-lt"/>
              </a:rPr>
              <a:t>die sieben Säulen der </a:t>
            </a:r>
            <a:r>
              <a:rPr lang="de-DE" sz="1200" dirty="0" smtClean="0">
                <a:latin typeface="+mn-lt"/>
              </a:rPr>
              <a:t>Resilienz</a:t>
            </a:r>
          </a:p>
          <a:p>
            <a:pPr lvl="0"/>
            <a:endParaRPr lang="de-DE" sz="400" dirty="0">
              <a:latin typeface="+mn-lt"/>
            </a:endParaRPr>
          </a:p>
          <a:p>
            <a:pPr lvl="0"/>
            <a:r>
              <a:rPr lang="de-DE" sz="1200" dirty="0">
                <a:latin typeface="+mn-lt"/>
              </a:rPr>
              <a:t>Sie stärken </a:t>
            </a:r>
            <a:r>
              <a:rPr lang="de-DE" sz="1200" dirty="0" smtClean="0">
                <a:latin typeface="+mn-lt"/>
              </a:rPr>
              <a:t>Ihren </a:t>
            </a:r>
            <a:r>
              <a:rPr lang="de-DE" sz="1200" dirty="0">
                <a:latin typeface="+mn-lt"/>
              </a:rPr>
              <a:t>Ressourcenreichtum durch eine klarere Selbstwahrnehmung, Selbstführung und realistische </a:t>
            </a:r>
            <a:r>
              <a:rPr lang="de-DE" sz="1200" dirty="0" smtClean="0">
                <a:latin typeface="+mn-lt"/>
              </a:rPr>
              <a:t>Akzeptanz</a:t>
            </a:r>
          </a:p>
          <a:p>
            <a:pPr lvl="0"/>
            <a:endParaRPr lang="de-DE" sz="400" dirty="0">
              <a:latin typeface="+mn-lt"/>
            </a:endParaRPr>
          </a:p>
          <a:p>
            <a:pPr lvl="0"/>
            <a:r>
              <a:rPr lang="de-DE" sz="1200" dirty="0">
                <a:latin typeface="+mn-lt"/>
              </a:rPr>
              <a:t>Sie werden souveräner und gelassener im Umgang mit stürmischen </a:t>
            </a:r>
            <a:r>
              <a:rPr lang="de-DE" sz="1200" dirty="0" smtClean="0">
                <a:latin typeface="+mn-lt"/>
              </a:rPr>
              <a:t>Zeiten</a:t>
            </a:r>
          </a:p>
          <a:p>
            <a:pPr lvl="0"/>
            <a:endParaRPr lang="de-DE" sz="400" dirty="0">
              <a:latin typeface="+mn-lt"/>
            </a:endParaRPr>
          </a:p>
          <a:p>
            <a:pPr lvl="0"/>
            <a:r>
              <a:rPr lang="de-DE" sz="1200" dirty="0">
                <a:latin typeface="+mn-lt"/>
              </a:rPr>
              <a:t>Sie loten Ihre Handlungsspielräume und Optionen optimaler </a:t>
            </a:r>
            <a:r>
              <a:rPr lang="de-DE" sz="1200" dirty="0" smtClean="0">
                <a:latin typeface="+mn-lt"/>
              </a:rPr>
              <a:t>aus</a:t>
            </a:r>
          </a:p>
          <a:p>
            <a:pPr lvl="0"/>
            <a:endParaRPr lang="de-DE" sz="400" dirty="0">
              <a:latin typeface="+mn-lt"/>
            </a:endParaRPr>
          </a:p>
          <a:p>
            <a:pPr lvl="0"/>
            <a:r>
              <a:rPr lang="de-DE" sz="1200" dirty="0">
                <a:latin typeface="+mn-lt"/>
              </a:rPr>
              <a:t>Sie wahren Ihre </a:t>
            </a:r>
            <a:r>
              <a:rPr lang="de-DE" sz="1200" dirty="0" smtClean="0">
                <a:latin typeface="+mn-lt"/>
              </a:rPr>
              <a:t>Grenzen und </a:t>
            </a:r>
            <a:r>
              <a:rPr lang="de-DE" sz="1200" dirty="0">
                <a:latin typeface="+mn-lt"/>
              </a:rPr>
              <a:t>agieren mit realistischen </a:t>
            </a:r>
            <a:r>
              <a:rPr lang="de-DE" sz="1200" dirty="0" smtClean="0">
                <a:latin typeface="+mn-lt"/>
              </a:rPr>
              <a:t>Zielen</a:t>
            </a:r>
          </a:p>
          <a:p>
            <a:pPr lvl="0"/>
            <a:endParaRPr lang="de-DE" sz="400" dirty="0" smtClean="0">
              <a:latin typeface="+mn-lt"/>
            </a:endParaRPr>
          </a:p>
          <a:p>
            <a:pPr lvl="0"/>
            <a:r>
              <a:rPr lang="de-DE" sz="1200" dirty="0" smtClean="0">
                <a:latin typeface="+mn-lt"/>
              </a:rPr>
              <a:t>Sie entwickeln ein gesundes </a:t>
            </a:r>
            <a:r>
              <a:rPr lang="de-DE" sz="1200" dirty="0" smtClean="0">
                <a:latin typeface="+mn-lt"/>
              </a:rPr>
              <a:t>Vertrauen </a:t>
            </a:r>
            <a:r>
              <a:rPr lang="de-DE" sz="1200" dirty="0">
                <a:latin typeface="+mn-lt"/>
              </a:rPr>
              <a:t>in </a:t>
            </a:r>
            <a:r>
              <a:rPr lang="de-DE" sz="1200" dirty="0" smtClean="0">
                <a:latin typeface="+mn-lt"/>
              </a:rPr>
              <a:t>Ihre eigenen </a:t>
            </a:r>
            <a:r>
              <a:rPr lang="de-DE" sz="1200" dirty="0">
                <a:latin typeface="+mn-lt"/>
              </a:rPr>
              <a:t>Fähigkeiten </a:t>
            </a:r>
            <a:endParaRPr lang="de-DE" sz="1200" dirty="0" smtClean="0">
              <a:latin typeface="+mn-lt"/>
            </a:endParaRPr>
          </a:p>
          <a:p>
            <a:pPr lvl="0"/>
            <a:endParaRPr lang="de-DE" sz="400" dirty="0" smtClean="0">
              <a:latin typeface="+mn-lt"/>
            </a:endParaRPr>
          </a:p>
          <a:p>
            <a:r>
              <a:rPr lang="de-DE" sz="1200" dirty="0">
                <a:latin typeface="+mn-lt"/>
              </a:rPr>
              <a:t>Sie achten auf Ihren </a:t>
            </a:r>
            <a:r>
              <a:rPr lang="de-DE" sz="1200" dirty="0" smtClean="0">
                <a:latin typeface="+mn-lt"/>
              </a:rPr>
              <a:t>Energiehaushalt</a:t>
            </a:r>
          </a:p>
          <a:p>
            <a:endParaRPr lang="de-DE" sz="400" dirty="0">
              <a:latin typeface="+mn-lt"/>
            </a:endParaRPr>
          </a:p>
          <a:p>
            <a:r>
              <a:rPr lang="de-DE" sz="1200" dirty="0" smtClean="0">
                <a:latin typeface="+mn-lt"/>
              </a:rPr>
              <a:t>Sie lernen Verantwortung </a:t>
            </a:r>
            <a:r>
              <a:rPr lang="de-DE" sz="1200" dirty="0">
                <a:latin typeface="+mn-lt"/>
              </a:rPr>
              <a:t>für sich </a:t>
            </a:r>
            <a:r>
              <a:rPr lang="de-DE" sz="1200" dirty="0" smtClean="0">
                <a:latin typeface="+mn-lt"/>
              </a:rPr>
              <a:t>zu übernehmen sowie </a:t>
            </a:r>
            <a:r>
              <a:rPr lang="de-DE" sz="1200" dirty="0" smtClean="0">
                <a:latin typeface="+mn-lt"/>
              </a:rPr>
              <a:t>mit Widersprüchlichem </a:t>
            </a:r>
            <a:r>
              <a:rPr lang="de-DE" sz="1200" dirty="0">
                <a:latin typeface="+mn-lt"/>
              </a:rPr>
              <a:t>und </a:t>
            </a:r>
            <a:r>
              <a:rPr lang="de-DE" sz="1200" dirty="0" smtClean="0">
                <a:latin typeface="+mn-lt"/>
              </a:rPr>
              <a:t>Unerwartetem umzugehen</a:t>
            </a:r>
            <a:endParaRPr lang="de-DE" sz="1200" dirty="0">
              <a:latin typeface="+mn-lt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252187" y="260648"/>
            <a:ext cx="3240360" cy="7931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58021" y="188640"/>
            <a:ext cx="46801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Resilienz </a:t>
            </a:r>
            <a:r>
              <a:rPr lang="de-DE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endParaRPr lang="de-DE" sz="3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mentale </a:t>
            </a:r>
            <a:r>
              <a:rPr lang="de-DE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emotionale Immunsystem stärken</a:t>
            </a:r>
          </a:p>
        </p:txBody>
      </p:sp>
    </p:spTree>
    <p:extLst>
      <p:ext uri="{BB962C8B-B14F-4D97-AF65-F5344CB8AC3E}">
        <p14:creationId xmlns:p14="http://schemas.microsoft.com/office/powerpoint/2010/main" val="24511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Bildschirmpräsentation (4:3)</PresentationFormat>
  <Paragraphs>45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MDL</dc:creator>
  <cp:lastModifiedBy>MDL</cp:lastModifiedBy>
  <cp:revision>68</cp:revision>
  <cp:lastPrinted>2017-08-23T12:40:20Z</cp:lastPrinted>
  <dcterms:created xsi:type="dcterms:W3CDTF">2017-06-14T20:03:31Z</dcterms:created>
  <dcterms:modified xsi:type="dcterms:W3CDTF">2019-02-07T18:12:38Z</dcterms:modified>
</cp:coreProperties>
</file>